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90" r:id="rId6"/>
    <p:sldId id="285" r:id="rId7"/>
    <p:sldId id="286" r:id="rId8"/>
    <p:sldId id="288" r:id="rId9"/>
    <p:sldId id="289" r:id="rId10"/>
    <p:sldId id="277" r:id="rId11"/>
    <p:sldId id="291" r:id="rId12"/>
  </p:sldIdLst>
  <p:sldSz cx="9144000" cy="5143500" type="screen16x9"/>
  <p:notesSz cx="9926638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91" autoAdjust="0"/>
    <p:restoredTop sz="73273" autoAdjust="0"/>
  </p:normalViewPr>
  <p:slideViewPr>
    <p:cSldViewPr snapToGrid="0">
      <p:cViewPr varScale="1">
        <p:scale>
          <a:sx n="70" d="100"/>
          <a:sy n="70" d="100"/>
        </p:scale>
        <p:origin x="-142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3" cy="34409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802" y="3"/>
            <a:ext cx="4301543" cy="34409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r">
              <a:defRPr sz="1300"/>
            </a:lvl1pPr>
          </a:lstStyle>
          <a:p>
            <a:fld id="{C58C11C4-D7A4-4A25-887C-B31DE9DB66AB}" type="datetimeFigureOut">
              <a:rPr lang="it-IT" smtClean="0"/>
              <a:t>11/02/2019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3" y="6513912"/>
            <a:ext cx="4301543" cy="344089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802" y="6513912"/>
            <a:ext cx="4301543" cy="344089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r">
              <a:defRPr sz="1300"/>
            </a:lvl1pPr>
          </a:lstStyle>
          <a:p>
            <a:fld id="{732789C9-83D0-4DCE-AD5D-9FFAB2B0A2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115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81288" y="515938"/>
            <a:ext cx="4568825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878" tIns="95878" rIns="95878" bIns="95878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4933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64a642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64a64255_0_21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815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64a642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64a64255_0_21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953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64a6425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64a64255_0_35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096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164a6425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164a64255_0_49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 defTabSz="958949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17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164a6425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164a64255_0_61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28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164a6425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164a64255_0_61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33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164a6425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164a64255_0_61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7258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164a6425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164a64255_0_61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149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164a6425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164a64255_0_155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30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164a6425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78113" y="515938"/>
            <a:ext cx="4570412" cy="257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164a64255_0_180:notes"/>
          <p:cNvSpPr txBox="1">
            <a:spLocks noGrp="1"/>
          </p:cNvSpPr>
          <p:nvPr>
            <p:ph type="body" idx="1"/>
          </p:nvPr>
        </p:nvSpPr>
        <p:spPr>
          <a:xfrm>
            <a:off x="992664" y="3257551"/>
            <a:ext cx="7941310" cy="3086100"/>
          </a:xfrm>
          <a:prstGeom prst="rect">
            <a:avLst/>
          </a:prstGeom>
        </p:spPr>
        <p:txBody>
          <a:bodyPr spcFirstLastPara="1" wrap="square" lIns="95878" tIns="95878" rIns="95878" bIns="9587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20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291"/>
            <a:ext cx="10480389" cy="5895219"/>
          </a:xfrm>
          <a:prstGeom prst="rect">
            <a:avLst/>
          </a:prstGeom>
        </p:spPr>
      </p:pic>
      <p:sp>
        <p:nvSpPr>
          <p:cNvPr id="5" name="Rombo 4"/>
          <p:cNvSpPr/>
          <p:nvPr/>
        </p:nvSpPr>
        <p:spPr>
          <a:xfrm rot="716862">
            <a:off x="3008344" y="-490682"/>
            <a:ext cx="8803340" cy="8884024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94" y="1454863"/>
            <a:ext cx="5397958" cy="31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 di testo 24"/>
          <p:cNvSpPr txBox="1">
            <a:spLocks noChangeArrowheads="1"/>
          </p:cNvSpPr>
          <p:nvPr/>
        </p:nvSpPr>
        <p:spPr bwMode="auto">
          <a:xfrm rot="2512312">
            <a:off x="2128846" y="4547933"/>
            <a:ext cx="8552750" cy="80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1800"/>
              </a:spcBef>
              <a:spcAft>
                <a:spcPts val="300"/>
              </a:spcAft>
            </a:pPr>
            <a:r>
              <a:rPr lang="it-IT" sz="3600" b="1" kern="1400" cap="all" spc="-100" dirty="0">
                <a:solidFill>
                  <a:srgbClr val="000000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it-IT" sz="2000" kern="1400" cap="all" spc="-100" dirty="0">
                <a:solidFill>
                  <a:srgbClr val="000000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mandriano 4.0     </a:t>
            </a:r>
            <a:r>
              <a:rPr lang="it-IT" sz="3600" b="1" kern="1400" cap="all" spc="-100" dirty="0" smtClean="0">
                <a:solidFill>
                  <a:srgbClr val="FF0000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it-IT" sz="2000" kern="1400" cap="all" spc="-100" dirty="0" smtClean="0">
                <a:solidFill>
                  <a:srgbClr val="000000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allevamento4.0</a:t>
            </a:r>
          </a:p>
          <a:p>
            <a:pPr algn="ctr">
              <a:spcBef>
                <a:spcPts val="1800"/>
              </a:spcBef>
              <a:spcAft>
                <a:spcPts val="300"/>
              </a:spcAft>
            </a:pPr>
            <a:endParaRPr lang="it-IT" sz="3600" kern="1400" cap="all" spc="-1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76;p14"/>
          <p:cNvSpPr txBox="1"/>
          <p:nvPr/>
        </p:nvSpPr>
        <p:spPr>
          <a:xfrm>
            <a:off x="45935" y="4711606"/>
            <a:ext cx="8520600" cy="56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 sono</a:t>
            </a:r>
            <a:r>
              <a:rPr lang="it-IT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Giovanni Pergola - CEO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6;p14"/>
          <p:cNvSpPr txBox="1"/>
          <p:nvPr/>
        </p:nvSpPr>
        <p:spPr>
          <a:xfrm>
            <a:off x="7860884" y="2091651"/>
            <a:ext cx="8520600" cy="56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4400" b="1" dirty="0" smtClean="0">
                <a:latin typeface="Calibri"/>
                <a:ea typeface="Calibri"/>
                <a:cs typeface="Calibri"/>
                <a:sym typeface="Calibri"/>
              </a:rPr>
              <a:t>®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222750" y="1692243"/>
            <a:ext cx="8520600" cy="792600"/>
          </a:xfrm>
        </p:spPr>
        <p:txBody>
          <a:bodyPr/>
          <a:lstStyle/>
          <a:p>
            <a:endParaRPr lang="it-IT" dirty="0"/>
          </a:p>
          <a:p>
            <a:r>
              <a:rPr lang="it-IT" sz="3600" b="1" dirty="0" smtClean="0"/>
              <a:t>Grazie per </a:t>
            </a:r>
            <a:r>
              <a:rPr lang="it-IT" sz="3600" b="1" dirty="0"/>
              <a:t>l’attenzione</a:t>
            </a:r>
          </a:p>
        </p:txBody>
      </p:sp>
      <p:sp>
        <p:nvSpPr>
          <p:cNvPr id="13" name="Casella di testo 24"/>
          <p:cNvSpPr txBox="1">
            <a:spLocks noChangeArrowheads="1"/>
          </p:cNvSpPr>
          <p:nvPr/>
        </p:nvSpPr>
        <p:spPr bwMode="auto">
          <a:xfrm>
            <a:off x="222750" y="3635924"/>
            <a:ext cx="10388158" cy="80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it-IT" sz="4000" b="1" kern="1400" cap="all" spc="-100" dirty="0">
                <a:solidFill>
                  <a:srgbClr val="000000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it-IT" sz="2400" kern="1400" cap="all" spc="-100" dirty="0">
                <a:solidFill>
                  <a:srgbClr val="000000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mandriano 4.0 </a:t>
            </a:r>
            <a:r>
              <a:rPr lang="it-IT" sz="2400" kern="1400" cap="all" spc="-100" dirty="0" smtClean="0">
                <a:solidFill>
                  <a:srgbClr val="000000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it-IT" sz="4000" b="1" kern="1400" cap="all" spc="-100" dirty="0" smtClean="0">
                <a:solidFill>
                  <a:srgbClr val="00B050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it-IT" sz="2400" kern="1400" cap="all" spc="-100" dirty="0" smtClean="0">
                <a:solidFill>
                  <a:srgbClr val="000000"/>
                </a:solidFill>
                <a:effectLst/>
                <a:latin typeface="Bahnschrift Light Semi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.boote.cloud</a:t>
            </a:r>
            <a:endParaRPr lang="it-IT" sz="4000" kern="1400" cap="all" spc="-1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01" y="3141160"/>
            <a:ext cx="3442214" cy="20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ottotitolo 1"/>
          <p:cNvSpPr txBox="1">
            <a:spLocks/>
          </p:cNvSpPr>
          <p:nvPr/>
        </p:nvSpPr>
        <p:spPr>
          <a:xfrm>
            <a:off x="-648315" y="243327"/>
            <a:ext cx="541311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4000" b="1" dirty="0" smtClean="0">
                <a:solidFill>
                  <a:srgbClr val="FF0000"/>
                </a:solidFill>
              </a:rPr>
              <a:t>Rivoluzioniamo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il mestiere del mandriano.</a:t>
            </a:r>
            <a:r>
              <a:rPr lang="it-IT" sz="2400" dirty="0" smtClean="0"/>
              <a:t> </a:t>
            </a:r>
          </a:p>
          <a:p>
            <a:endParaRPr lang="it-IT" sz="2400" dirty="0"/>
          </a:p>
        </p:txBody>
      </p:sp>
      <p:sp>
        <p:nvSpPr>
          <p:cNvPr id="15" name="Sottotitolo 1"/>
          <p:cNvSpPr txBox="1">
            <a:spLocks/>
          </p:cNvSpPr>
          <p:nvPr/>
        </p:nvSpPr>
        <p:spPr>
          <a:xfrm>
            <a:off x="4275908" y="-549273"/>
            <a:ext cx="541311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4000" b="1" dirty="0" smtClean="0">
                <a:solidFill>
                  <a:srgbClr val="0070C0"/>
                </a:solidFill>
              </a:rPr>
              <a:t>Pretendiamo 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di </a:t>
            </a:r>
            <a:r>
              <a:rPr lang="it-IT" sz="2400" b="1" dirty="0">
                <a:solidFill>
                  <a:srgbClr val="0070C0"/>
                </a:solidFill>
              </a:rPr>
              <a:t>essere 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Consumatori informati.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799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4824" cy="514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32" y="898955"/>
            <a:ext cx="4195430" cy="129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2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311775" y="1641625"/>
            <a:ext cx="8520600" cy="29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contenuto della copertina introduce l’oggetto del «pitch» e contiene quindi: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Richiama il nome del prodotto/servizio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Riassume funzione / utilità dell'innovazione (claim)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Nome, ruolo e contatti di chi presenta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19343"/>
          <a:stretch/>
        </p:blipFill>
        <p:spPr>
          <a:xfrm>
            <a:off x="1" y="980895"/>
            <a:ext cx="9144000" cy="3404069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933965" y="978367"/>
            <a:ext cx="9758363" cy="2519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007943">
              <a:defRPr/>
            </a:pPr>
            <a:r>
              <a:rPr lang="en-US" altLang="it-IT" sz="40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Parleremo</a:t>
            </a:r>
            <a:r>
              <a:rPr lang="en-US" altLang="it-IT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di </a:t>
            </a:r>
            <a:r>
              <a:rPr lang="en-US" altLang="it-IT" sz="40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mucche</a:t>
            </a:r>
            <a:r>
              <a:rPr lang="en-US" altLang="it-IT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, </a:t>
            </a:r>
          </a:p>
          <a:p>
            <a:pPr defTabSz="1007943">
              <a:defRPr/>
            </a:pPr>
            <a:r>
              <a:rPr lang="en-US" altLang="it-IT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carne </a:t>
            </a:r>
            <a:r>
              <a:rPr lang="en-US" altLang="it-IT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 </a:t>
            </a:r>
            <a:r>
              <a:rPr lang="en-US" altLang="it-IT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latte</a:t>
            </a:r>
            <a:r>
              <a:rPr lang="en-US" altLang="it-IT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pPr defTabSz="1007943">
              <a:defRPr/>
            </a:pPr>
            <a:r>
              <a:rPr lang="en-US" altLang="it-IT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ma </a:t>
            </a:r>
            <a:r>
              <a:rPr lang="en-US" altLang="it-IT" sz="40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anche</a:t>
            </a:r>
            <a:r>
              <a:rPr lang="en-US" altLang="it-IT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di </a:t>
            </a:r>
            <a:r>
              <a:rPr lang="en-US" altLang="it-IT" sz="40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qualità</a:t>
            </a:r>
            <a:endParaRPr lang="en-US" altLang="it-IT" sz="6000" dirty="0" smtClean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1187293"/>
            <a:ext cx="7507178" cy="3956207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4871259" y="804942"/>
            <a:ext cx="4428735" cy="879475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it-IT" sz="6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 Unicode MS" charset="0"/>
              </a:rPr>
              <a:t>intensivo</a:t>
            </a:r>
            <a:endParaRPr lang="en-US" altLang="it-IT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 Unicode MS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it-IT" b="1" dirty="0" smtClean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0" y="610474"/>
            <a:ext cx="8596313" cy="1268412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it-IT" sz="6000" b="1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 Unicode MS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6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 Unicode MS" charset="0"/>
              </a:rPr>
              <a:t>Pascolo</a:t>
            </a:r>
            <a:endParaRPr lang="en-US" altLang="it-IT" sz="6000" b="1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 Unicode MS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it-IT" sz="115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/>
          <p:cNvSpPr txBox="1">
            <a:spLocks/>
          </p:cNvSpPr>
          <p:nvPr/>
        </p:nvSpPr>
        <p:spPr>
          <a:xfrm>
            <a:off x="-219527" y="258072"/>
            <a:ext cx="9582411" cy="36229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defTabSz="1007943">
              <a:spcBef>
                <a:spcPts val="1102"/>
              </a:spcBef>
              <a:buSzPct val="45000"/>
              <a:defRPr/>
            </a:pPr>
            <a:r>
              <a:rPr lang="it-IT" altLang="it-IT" sz="5400" b="1" i="1" dirty="0" smtClean="0">
                <a:solidFill>
                  <a:srgbClr val="FF0000"/>
                </a:solidFill>
                <a:latin typeface="Bahnschrift Light" panose="020B0502040204020203" pitchFamily="34" charset="0"/>
              </a:rPr>
              <a:t>Boote</a:t>
            </a:r>
            <a:r>
              <a:rPr lang="it-IT" altLang="it-IT" sz="4800" dirty="0" smtClean="0">
                <a:latin typeface="Arial Rounded MT Bold" panose="020F0704030504030204" pitchFamily="34" charset="0"/>
              </a:rPr>
              <a:t> ha realizzato </a:t>
            </a:r>
            <a:r>
              <a:rPr lang="it-IT" altLang="it-IT" sz="48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una</a:t>
            </a:r>
            <a:r>
              <a:rPr lang="it-IT" altLang="it-IT" sz="4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piattaforma tecnologica</a:t>
            </a:r>
          </a:p>
          <a:p>
            <a:pPr lvl="0" algn="ctr" defTabSz="1007943">
              <a:spcBef>
                <a:spcPts val="1102"/>
              </a:spcBef>
              <a:buSzPct val="45000"/>
              <a:defRPr/>
            </a:pPr>
            <a:r>
              <a:rPr lang="it-IT" altLang="it-IT" sz="4800" dirty="0" smtClean="0">
                <a:latin typeface="Arial Rounded MT Bold" panose="020F0704030504030204" pitchFamily="34" charset="0"/>
              </a:rPr>
              <a:t> per </a:t>
            </a:r>
            <a:r>
              <a:rPr lang="it-IT" altLang="it-IT" sz="5400" b="1" i="1" dirty="0">
                <a:solidFill>
                  <a:srgbClr val="FF0000"/>
                </a:solidFill>
                <a:latin typeface="Bahnschrift Light" panose="020B0502040204020203" pitchFamily="34" charset="0"/>
              </a:rPr>
              <a:t>m</a:t>
            </a:r>
            <a:r>
              <a:rPr lang="it-IT" altLang="it-IT" sz="5400" b="1" i="1" dirty="0" smtClean="0">
                <a:solidFill>
                  <a:srgbClr val="FF0000"/>
                </a:solidFill>
                <a:latin typeface="Bahnschrift Light" panose="020B0502040204020203" pitchFamily="34" charset="0"/>
              </a:rPr>
              <a:t>onitorare</a:t>
            </a:r>
            <a:r>
              <a:rPr lang="it-IT" altLang="it-IT" sz="4800" dirty="0" smtClean="0">
                <a:latin typeface="Bahnschrift Light" panose="020B0502040204020203" pitchFamily="34" charset="0"/>
              </a:rPr>
              <a:t> </a:t>
            </a:r>
          </a:p>
          <a:p>
            <a:pPr lvl="0" algn="ctr" defTabSz="1007943">
              <a:spcBef>
                <a:spcPts val="1102"/>
              </a:spcBef>
              <a:buSzPct val="45000"/>
              <a:defRPr/>
            </a:pPr>
            <a:r>
              <a:rPr lang="it-IT" altLang="it-IT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la</a:t>
            </a:r>
            <a:r>
              <a:rPr lang="it-IT" altLang="it-IT" sz="4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SALUTE </a:t>
            </a:r>
            <a:r>
              <a:rPr lang="it-IT" altLang="it-IT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 il </a:t>
            </a:r>
            <a:r>
              <a:rPr lang="it-IT" altLang="it-IT" sz="4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BENESSERE </a:t>
            </a:r>
          </a:p>
          <a:p>
            <a:pPr lvl="0" algn="ctr" defTabSz="1007943">
              <a:spcBef>
                <a:spcPts val="1102"/>
              </a:spcBef>
              <a:buSzPct val="45000"/>
              <a:defRPr/>
            </a:pPr>
            <a:r>
              <a:rPr lang="it-IT" altLang="it-IT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degli</a:t>
            </a:r>
            <a:r>
              <a:rPr lang="it-IT" altLang="it-IT" sz="4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altLang="it-IT" sz="5400" b="1" i="1" dirty="0" smtClean="0">
                <a:solidFill>
                  <a:srgbClr val="FF0000"/>
                </a:solidFill>
                <a:latin typeface="Bahnschrift Light" panose="020B0502040204020203" pitchFamily="34" charset="0"/>
              </a:rPr>
              <a:t>animali</a:t>
            </a:r>
            <a:r>
              <a:rPr lang="it-IT" altLang="it-IT" sz="4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altLang="it-IT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al</a:t>
            </a:r>
            <a:r>
              <a:rPr lang="it-IT" altLang="it-IT" sz="4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it-IT" altLang="it-IT" sz="5400" b="1" i="1" dirty="0" smtClean="0">
                <a:solidFill>
                  <a:srgbClr val="00B050"/>
                </a:solidFill>
                <a:latin typeface="Bahnschrift Light" panose="020B0502040204020203" pitchFamily="34" charset="0"/>
              </a:rPr>
              <a:t>pascolo</a:t>
            </a:r>
            <a:endParaRPr lang="it-IT" altLang="it-IT" sz="4000" b="1" i="1" dirty="0" smtClean="0">
              <a:solidFill>
                <a:srgbClr val="00B050"/>
              </a:solidFill>
              <a:latin typeface="Bahnschrift Light" panose="020B0502040204020203" pitchFamily="34" charset="0"/>
            </a:endParaRPr>
          </a:p>
          <a:p>
            <a:pPr algn="ctr" defTabSz="1007943">
              <a:spcBef>
                <a:spcPts val="1102"/>
              </a:spcBef>
              <a:buSzPct val="45000"/>
              <a:buFont typeface="Arial" panose="020B0604020202020204" pitchFamily="34" charset="0"/>
              <a:buNone/>
              <a:defRPr/>
            </a:pPr>
            <a:endParaRPr lang="it-IT" altLang="it-IT" sz="3200" dirty="0" smtClean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29" y="197581"/>
            <a:ext cx="6930645" cy="513641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25" y="920788"/>
            <a:ext cx="2843390" cy="2602341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2460392" y="-71717"/>
            <a:ext cx="4105727" cy="99250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defTabSz="1007943">
              <a:spcBef>
                <a:spcPts val="1102"/>
              </a:spcBef>
              <a:buSzPct val="45000"/>
              <a:defRPr/>
            </a:pPr>
            <a:r>
              <a:rPr lang="it-IT" altLang="it-IT" sz="4800" dirty="0" smtClean="0">
                <a:latin typeface="Arial Rounded MT Bold" panose="020F0704030504030204" pitchFamily="34" charset="0"/>
              </a:rPr>
              <a:t>Boote </a:t>
            </a:r>
            <a:r>
              <a:rPr lang="it-IT" altLang="it-IT" sz="4800" dirty="0" err="1" smtClean="0">
                <a:latin typeface="Arial Rounded MT Bold" panose="020F0704030504030204" pitchFamily="34" charset="0"/>
              </a:rPr>
              <a:t>collar</a:t>
            </a:r>
            <a:endParaRPr lang="it-IT" altLang="it-IT" sz="4000" dirty="0" smtClean="0">
              <a:latin typeface="Arial Rounded MT Bold" panose="020F0704030504030204" pitchFamily="34" charset="0"/>
            </a:endParaRPr>
          </a:p>
          <a:p>
            <a:pPr algn="ctr" defTabSz="1007943">
              <a:spcBef>
                <a:spcPts val="1102"/>
              </a:spcBef>
              <a:buSzPct val="45000"/>
              <a:buFont typeface="Arial" panose="020B0604020202020204" pitchFamily="34" charset="0"/>
              <a:buNone/>
              <a:defRPr/>
            </a:pPr>
            <a:endParaRPr lang="it-IT" altLang="it-IT" sz="32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756" y="-134471"/>
            <a:ext cx="9838783" cy="55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/>
          <p:cNvSpPr txBox="1">
            <a:spLocks/>
          </p:cNvSpPr>
          <p:nvPr/>
        </p:nvSpPr>
        <p:spPr>
          <a:xfrm>
            <a:off x="-246422" y="96707"/>
            <a:ext cx="9582411" cy="36229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defTabSz="1007943">
              <a:spcBef>
                <a:spcPts val="1102"/>
              </a:spcBef>
              <a:buSzPct val="45000"/>
              <a:defRPr/>
            </a:pPr>
            <a:r>
              <a:rPr lang="it-IT" altLang="it-IT" sz="4800" dirty="0" err="1">
                <a:latin typeface="Arial Rounded MT Bold" panose="020F0704030504030204" pitchFamily="34" charset="0"/>
              </a:rPr>
              <a:t>B</a:t>
            </a:r>
            <a:r>
              <a:rPr lang="it-IT" altLang="it-IT" sz="4800" dirty="0" err="1" smtClean="0">
                <a:latin typeface="Arial Rounded MT Bold" panose="020F0704030504030204" pitchFamily="34" charset="0"/>
              </a:rPr>
              <a:t>lockchain</a:t>
            </a:r>
            <a:endParaRPr lang="it-IT" altLang="it-IT" sz="32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6" y="1096980"/>
            <a:ext cx="9144000" cy="39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 txBox="1">
            <a:spLocks/>
          </p:cNvSpPr>
          <p:nvPr/>
        </p:nvSpPr>
        <p:spPr>
          <a:xfrm>
            <a:off x="173125" y="-316334"/>
            <a:ext cx="8596312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007943">
              <a:defRPr/>
            </a:pPr>
            <a:r>
              <a:rPr lang="it-IT" altLang="it-IT" sz="4850" dirty="0" err="1" smtClean="0"/>
              <a:t>Milestones</a:t>
            </a:r>
            <a:endParaRPr lang="it-IT" altLang="it-IT" sz="4850" dirty="0" smtClean="0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500780" y="1081169"/>
            <a:ext cx="9432925" cy="498633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55957" lvl="1" indent="-251986" defTabSz="1007943">
              <a:spcBef>
                <a:spcPts val="551"/>
              </a:spcBef>
              <a:buSzPct val="45000"/>
              <a:defRPr/>
            </a:pPr>
            <a:endParaRPr lang="en-US" altLang="it-IT" sz="2200" b="1" dirty="0" smtClean="0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755957" lvl="1" indent="-251986" defTabSz="1007943">
              <a:spcBef>
                <a:spcPts val="551"/>
              </a:spcBef>
              <a:buSzPct val="45000"/>
              <a:buFont typeface="Wingdings" panose="05000000000000000000" pitchFamily="2" charset="2"/>
              <a:buChar char=""/>
              <a:defRPr/>
            </a:pPr>
            <a:endParaRPr lang="en-US" altLang="it-IT" sz="2600" dirty="0" smtClean="0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755957" lvl="1" indent="-251986" defTabSz="1007943">
              <a:spcBef>
                <a:spcPts val="551"/>
              </a:spcBef>
              <a:buSzPct val="45000"/>
              <a:buFont typeface="Wingdings" panose="05000000000000000000" pitchFamily="2" charset="2"/>
              <a:buChar char=""/>
              <a:defRPr/>
            </a:pPr>
            <a:endParaRPr lang="en-US" altLang="it-IT" sz="2200" dirty="0" smtClean="0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251986" indent="-251986" defTabSz="1007943">
              <a:spcBef>
                <a:spcPts val="1102"/>
              </a:spcBef>
              <a:defRPr/>
            </a:pPr>
            <a:endParaRPr lang="it-IT" altLang="it-IT" sz="2205" dirty="0" smtClean="0"/>
          </a:p>
        </p:txBody>
      </p:sp>
      <p:pic>
        <p:nvPicPr>
          <p:cNvPr id="12" name="Immagine 11" descr="http://www.boote.cloud/wp-content/uploads/2018/03/divider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4127" r="569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1" r="41419"/>
          <a:stretch/>
        </p:blipFill>
        <p:spPr bwMode="auto">
          <a:xfrm>
            <a:off x="1313443" y="2093095"/>
            <a:ext cx="1559606" cy="1111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 descr="http://www.boote.cloud/wp-content/uploads/2018/03/divider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4127" r="569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1" r="41419"/>
          <a:stretch/>
        </p:blipFill>
        <p:spPr bwMode="auto">
          <a:xfrm>
            <a:off x="3607985" y="2857330"/>
            <a:ext cx="1559606" cy="1111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68921" y="2518258"/>
            <a:ext cx="3983556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7943">
              <a:spcBef>
                <a:spcPts val="1102"/>
              </a:spcBef>
              <a:buSzPct val="45000"/>
              <a:defRPr/>
            </a:pPr>
            <a:r>
              <a:rPr lang="en-US" alt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OGGI</a:t>
            </a:r>
          </a:p>
          <a:p>
            <a:pPr marL="285750" indent="-285750" defTabSz="1007943">
              <a:spcBef>
                <a:spcPts val="1102"/>
              </a:spcBef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 </a:t>
            </a:r>
            <a:r>
              <a:rPr lang="en-US" alt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innovativa</a:t>
            </a:r>
            <a:endParaRPr lang="en-US" altLang="it-IT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007943">
              <a:spcBef>
                <a:spcPts val="1102"/>
              </a:spcBef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Piattaforma</a:t>
            </a:r>
            <a:r>
              <a:rPr lang="en-US" alt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versione</a:t>
            </a:r>
            <a:r>
              <a:rPr lang="en-US" alt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1.0</a:t>
            </a:r>
          </a:p>
          <a:p>
            <a:pPr marL="285750" indent="-285750" defTabSz="1007943">
              <a:spcBef>
                <a:spcPts val="1102"/>
              </a:spcBef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Marchio</a:t>
            </a:r>
            <a:r>
              <a:rPr lang="en-US" alt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brevetto</a:t>
            </a:r>
            <a:r>
              <a:rPr lang="en-US" alt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it-IT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deposito</a:t>
            </a:r>
            <a:endParaRPr lang="en-US" altLang="it-IT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007943">
              <a:spcBef>
                <a:spcPts val="1102"/>
              </a:spcBef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it-IT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endParaRPr lang="en-US" altLang="it-IT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80" y="-241410"/>
            <a:ext cx="2255930" cy="263699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2668427" y="1246765"/>
            <a:ext cx="4008013" cy="1402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7943">
              <a:spcBef>
                <a:spcPts val="1102"/>
              </a:spcBef>
              <a:buSzPct val="45000"/>
              <a:defRPr/>
            </a:pPr>
            <a:r>
              <a:rPr lang="en-US" altLang="it-IT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it-IT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endParaRPr lang="en-US" altLang="it-IT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007943">
              <a:spcBef>
                <a:spcPts val="1102"/>
              </a:spcBef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Piattaforma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versione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it-I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endParaRPr lang="en-US" altLang="it-I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637463" y="2337820"/>
            <a:ext cx="4263948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7943">
              <a:spcBef>
                <a:spcPts val="1102"/>
              </a:spcBef>
              <a:buSzPct val="45000"/>
              <a:defRPr/>
            </a:pPr>
            <a:r>
              <a:rPr lang="en-US" alt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altLang="it-IT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</a:t>
            </a:r>
            <a:endParaRPr lang="en-US" altLang="it-IT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007943">
              <a:spcBef>
                <a:spcPts val="1102"/>
              </a:spcBef>
              <a:buSzPct val="45000"/>
              <a:buFont typeface="Arial" panose="020B0604020202020204" pitchFamily="34" charset="0"/>
              <a:buChar char="•"/>
              <a:defRPr/>
            </a:pPr>
            <a:r>
              <a:rPr lang="en-US" altLang="it-I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Market</a:t>
            </a:r>
            <a:endParaRPr lang="en-US" altLang="it-I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7943">
              <a:spcBef>
                <a:spcPts val="1102"/>
              </a:spcBef>
              <a:buSzPct val="45000"/>
              <a:defRPr/>
            </a:pPr>
            <a:endParaRPr lang="en-US" altLang="it-IT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1007943">
              <a:spcBef>
                <a:spcPts val="1102"/>
              </a:spcBef>
              <a:buSzPct val="45000"/>
              <a:buFont typeface="Arial" panose="020B0604020202020204" pitchFamily="34" charset="0"/>
              <a:buChar char="•"/>
              <a:defRPr/>
            </a:pPr>
            <a:endParaRPr lang="en-US" altLang="it-IT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2518987" y="2857330"/>
            <a:ext cx="1006654" cy="273251"/>
          </a:xfrm>
          <a:prstGeom prst="straightConnector1">
            <a:avLst/>
          </a:prstGeom>
          <a:ln w="6985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5073797" y="2069725"/>
            <a:ext cx="2043741" cy="1113936"/>
          </a:xfrm>
          <a:prstGeom prst="straightConnector1">
            <a:avLst/>
          </a:prstGeom>
          <a:ln w="6985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/>
          <p:cNvGrpSpPr/>
          <p:nvPr/>
        </p:nvGrpSpPr>
        <p:grpSpPr>
          <a:xfrm>
            <a:off x="1367396" y="4330397"/>
            <a:ext cx="2698237" cy="791427"/>
            <a:chOff x="3596561" y="3055939"/>
            <a:chExt cx="3949864" cy="1158546"/>
          </a:xfrm>
        </p:grpSpPr>
        <p:pic>
          <p:nvPicPr>
            <p:cNvPr id="23" name="Immagin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6" r="24308" b="36245"/>
            <a:stretch/>
          </p:blipFill>
          <p:spPr>
            <a:xfrm>
              <a:off x="3596561" y="3055939"/>
              <a:ext cx="1177447" cy="1114190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3" t="63206" r="24174" b="10264"/>
            <a:stretch/>
          </p:blipFill>
          <p:spPr>
            <a:xfrm>
              <a:off x="4800078" y="3151381"/>
              <a:ext cx="2746347" cy="1063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02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979685">
            <a:off x="269016" y="460604"/>
            <a:ext cx="8609999" cy="48925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8353" r="18585" b="69424"/>
          <a:stretch/>
        </p:blipFill>
        <p:spPr>
          <a:xfrm>
            <a:off x="3314723" y="111377"/>
            <a:ext cx="2583084" cy="1104102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t="3430" r="24727" b="44521"/>
          <a:stretch/>
        </p:blipFill>
        <p:spPr>
          <a:xfrm>
            <a:off x="234775" y="279868"/>
            <a:ext cx="1467798" cy="1328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623" y="3633552"/>
            <a:ext cx="1447630" cy="1392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623" y="674674"/>
            <a:ext cx="1479391" cy="1490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CasellaDiTesto 8"/>
          <p:cNvSpPr txBox="1">
            <a:spLocks noChangeArrowheads="1"/>
          </p:cNvSpPr>
          <p:nvPr/>
        </p:nvSpPr>
        <p:spPr bwMode="auto">
          <a:xfrm>
            <a:off x="1078121" y="3867031"/>
            <a:ext cx="24638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chemeClr val="tx1"/>
                </a:solidFill>
              </a:rPr>
              <a:t>Giovanni Pergola </a:t>
            </a:r>
          </a:p>
          <a:p>
            <a:pPr algn="ctr"/>
            <a:r>
              <a:rPr lang="it-IT" altLang="it-IT" dirty="0">
                <a:solidFill>
                  <a:schemeClr val="tx1"/>
                </a:solidFill>
              </a:rPr>
              <a:t>CEO &amp; </a:t>
            </a:r>
            <a:r>
              <a:rPr lang="it-IT" altLang="it-IT" dirty="0" err="1">
                <a:solidFill>
                  <a:schemeClr val="tx1"/>
                </a:solidFill>
              </a:rPr>
              <a:t>Founder</a:t>
            </a:r>
            <a:endParaRPr lang="it-IT" altLang="it-IT" dirty="0">
              <a:solidFill>
                <a:schemeClr val="tx1"/>
              </a:solidFill>
            </a:endParaRPr>
          </a:p>
          <a:p>
            <a:pPr algn="ctr"/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30" name="CasellaDiTesto 11"/>
          <p:cNvSpPr txBox="1">
            <a:spLocks noChangeArrowheads="1"/>
          </p:cNvSpPr>
          <p:nvPr/>
        </p:nvSpPr>
        <p:spPr bwMode="auto">
          <a:xfrm>
            <a:off x="968674" y="1323965"/>
            <a:ext cx="24622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chemeClr val="tx1"/>
                </a:solidFill>
              </a:rPr>
              <a:t>Antonio </a:t>
            </a:r>
            <a:r>
              <a:rPr lang="it-IT" altLang="it-IT" dirty="0" err="1">
                <a:solidFill>
                  <a:schemeClr val="tx1"/>
                </a:solidFill>
              </a:rPr>
              <a:t>Pessolani</a:t>
            </a:r>
            <a:endParaRPr lang="it-IT" altLang="it-IT" dirty="0">
              <a:solidFill>
                <a:schemeClr val="tx1"/>
              </a:solidFill>
            </a:endParaRPr>
          </a:p>
          <a:p>
            <a:pPr algn="ctr"/>
            <a:r>
              <a:rPr lang="it-IT" altLang="it-IT" dirty="0">
                <a:solidFill>
                  <a:schemeClr val="tx1"/>
                </a:solidFill>
              </a:rPr>
              <a:t>CEO &amp; </a:t>
            </a:r>
            <a:r>
              <a:rPr lang="it-IT" altLang="it-IT" dirty="0" err="1">
                <a:solidFill>
                  <a:schemeClr val="tx1"/>
                </a:solidFill>
              </a:rPr>
              <a:t>Founder</a:t>
            </a:r>
            <a:endParaRPr lang="it-IT" altLang="it-IT" dirty="0">
              <a:solidFill>
                <a:schemeClr val="tx1"/>
              </a:solidFill>
            </a:endParaRPr>
          </a:p>
          <a:p>
            <a:pPr algn="ctr"/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31" name="CasellaDiTesto 13"/>
          <p:cNvSpPr txBox="1">
            <a:spLocks noChangeArrowheads="1"/>
          </p:cNvSpPr>
          <p:nvPr/>
        </p:nvSpPr>
        <p:spPr bwMode="auto">
          <a:xfrm>
            <a:off x="4156796" y="4287830"/>
            <a:ext cx="24638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chemeClr val="tx1"/>
                </a:solidFill>
              </a:rPr>
              <a:t>Ivan Cavallo</a:t>
            </a:r>
          </a:p>
          <a:p>
            <a:pPr algn="ctr"/>
            <a:r>
              <a:rPr lang="it-IT" altLang="it-IT" dirty="0">
                <a:solidFill>
                  <a:schemeClr val="tx1"/>
                </a:solidFill>
              </a:rPr>
              <a:t>Software Developer</a:t>
            </a:r>
          </a:p>
          <a:p>
            <a:pPr algn="ctr"/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32" name="CasellaDiTesto 12"/>
          <p:cNvSpPr txBox="1">
            <a:spLocks noChangeArrowheads="1"/>
          </p:cNvSpPr>
          <p:nvPr/>
        </p:nvSpPr>
        <p:spPr bwMode="auto">
          <a:xfrm>
            <a:off x="5444801" y="1995749"/>
            <a:ext cx="24622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chemeClr val="tx1"/>
                </a:solidFill>
              </a:rPr>
              <a:t>Antonio Possidente</a:t>
            </a:r>
          </a:p>
          <a:p>
            <a:pPr algn="ctr"/>
            <a:r>
              <a:rPr lang="it-IT" altLang="it-IT" dirty="0">
                <a:solidFill>
                  <a:schemeClr val="tx1"/>
                </a:solidFill>
              </a:rPr>
              <a:t>Hardware Developer</a:t>
            </a:r>
          </a:p>
          <a:p>
            <a:pPr algn="ctr"/>
            <a:endParaRPr lang="it-IT" altLang="it-IT" dirty="0">
              <a:solidFill>
                <a:schemeClr val="tx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t="34091" r="83" b="20315"/>
          <a:stretch/>
        </p:blipFill>
        <p:spPr>
          <a:xfrm>
            <a:off x="1031132" y="2622176"/>
            <a:ext cx="1400731" cy="124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1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10083</TotalTime>
  <Words>147</Words>
  <Application>Microsoft Office PowerPoint</Application>
  <PresentationFormat>Presentazione su schermo (16:9)</PresentationFormat>
  <Paragraphs>51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Vaio</cp:lastModifiedBy>
  <cp:revision>121</cp:revision>
  <cp:lastPrinted>2018-12-05T12:10:34Z</cp:lastPrinted>
  <dcterms:modified xsi:type="dcterms:W3CDTF">2019-02-11T17:18:17Z</dcterms:modified>
</cp:coreProperties>
</file>